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66"/>
    <p:restoredTop sz="94719"/>
  </p:normalViewPr>
  <p:slideViewPr>
    <p:cSldViewPr snapToGrid="0">
      <p:cViewPr varScale="1">
        <p:scale>
          <a:sx n="150" d="100"/>
          <a:sy n="150" d="100"/>
        </p:scale>
        <p:origin x="1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60E87-6A22-CF4C-94CD-3C7F4F228712}" type="datetimeFigureOut">
              <a:rPr lang="en-US" smtClean="0"/>
              <a:t>7/9/25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FDEB2-7690-464E-889A-61CD466B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97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1FDEB2-7690-464E-889A-61CD466BA9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18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9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17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48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6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0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9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87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3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24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37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2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1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4F6E261-6AD4-124B-B485-8C97808C6A07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5AC614F-5DFA-F54D-A7B8-5BBA6FC47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90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4B354-3386-FD62-0B9F-E50F39D95C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980" y="3748106"/>
            <a:ext cx="10190205" cy="1315995"/>
          </a:xfrm>
        </p:spPr>
        <p:txBody>
          <a:bodyPr/>
          <a:lstStyle/>
          <a:p>
            <a:r>
              <a:rPr lang="en-US" dirty="0">
                <a:latin typeface="Algerian" pitchFamily="82" charset="77"/>
                <a:cs typeface="Algerian" panose="020F0502020204030204" pitchFamily="34" charset="0"/>
              </a:rPr>
              <a:t>NEW COUNCIL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7EF06E-5B86-1848-85B2-0F419FB81D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B45A61-476B-AEAD-C6A2-96485ECFC1C5}"/>
              </a:ext>
            </a:extLst>
          </p:cNvPr>
          <p:cNvSpPr txBox="1"/>
          <p:nvPr/>
        </p:nvSpPr>
        <p:spPr>
          <a:xfrm>
            <a:off x="1910893" y="5257800"/>
            <a:ext cx="7488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Tony Vesco</a:t>
            </a: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State Chairman</a:t>
            </a:r>
          </a:p>
        </p:txBody>
      </p:sp>
      <p:pic>
        <p:nvPicPr>
          <p:cNvPr id="10" name="Picture 9" descr="A sun shining through clouds&#10;&#10;Description automatically generated">
            <a:extLst>
              <a:ext uri="{FF2B5EF4-FFF2-40B4-BE49-F238E27FC236}">
                <a16:creationId xmlns:a16="http://schemas.microsoft.com/office/drawing/2014/main" id="{DF419545-33C7-9F17-C763-BD8873F26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546" y="747988"/>
            <a:ext cx="3481859" cy="301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4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A4C233-FDCF-65D7-9381-75DA2557346E}"/>
              </a:ext>
            </a:extLst>
          </p:cNvPr>
          <p:cNvSpPr txBox="1"/>
          <p:nvPr/>
        </p:nvSpPr>
        <p:spPr>
          <a:xfrm>
            <a:off x="7140526" y="3105630"/>
            <a:ext cx="4130456" cy="225540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vert="horz" lIns="91440" tIns="0" rIns="91440" bIns="45720" rtlCol="0" anchor="b">
            <a:noAutofit/>
          </a:bodyPr>
          <a:lstStyle/>
          <a:p>
            <a:pPr algn="ctr" defTabSz="9144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5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WHY?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8765D18-1FC7-8524-83A8-E37B85DB5577}"/>
              </a:ext>
            </a:extLst>
          </p:cNvPr>
          <p:cNvSpPr txBox="1"/>
          <p:nvPr/>
        </p:nvSpPr>
        <p:spPr>
          <a:xfrm>
            <a:off x="803189" y="506628"/>
            <a:ext cx="4213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Algerian" pitchFamily="82" charset="77"/>
              </a:rPr>
              <a:t>PURPOSE: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CE67EF0-5D71-69FF-169D-5F6505E4224B}"/>
              </a:ext>
            </a:extLst>
          </p:cNvPr>
          <p:cNvSpPr/>
          <p:nvPr/>
        </p:nvSpPr>
        <p:spPr>
          <a:xfrm>
            <a:off x="1499616" y="2416725"/>
            <a:ext cx="4596384" cy="363321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DB83A-D3A7-181C-7078-061550D49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287" y="3323803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9600" dirty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238624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C69E3-EF9D-B2E7-DEBC-FC70C4CCE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64" y="1873504"/>
            <a:ext cx="3610169" cy="33771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Keep Our Order Strong For Years To 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B5BFE-478E-419E-04A8-BC1DDDA41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967" y="1975104"/>
            <a:ext cx="6561437" cy="4053840"/>
          </a:xfrm>
        </p:spPr>
        <p:txBody>
          <a:bodyPr anchor="ctr"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Nothing and Watch as More &amp; More Councils Struggle</a:t>
            </a:r>
          </a:p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Get Involved &amp; Make A Difference</a:t>
            </a: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184368-C60E-1CBC-5342-F1736B27D8B7}"/>
              </a:ext>
            </a:extLst>
          </p:cNvPr>
          <p:cNvSpPr txBox="1"/>
          <p:nvPr/>
        </p:nvSpPr>
        <p:spPr>
          <a:xfrm>
            <a:off x="1645921" y="5594867"/>
            <a:ext cx="9458890" cy="107721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Plantagenet Cherokee" panose="02020000000000000000" pitchFamily="18" charset="-79"/>
                <a:cs typeface="Plantagenet Cherokee" panose="02020000000000000000" pitchFamily="18" charset="-79"/>
              </a:rPr>
              <a:t>Each &amp; Every One of Us are Tasked to </a:t>
            </a:r>
          </a:p>
          <a:p>
            <a:pPr algn="ctr"/>
            <a:r>
              <a:rPr lang="en-US" sz="3200" b="1" dirty="0">
                <a:latin typeface="Plantagenet Cherokee" panose="02020000000000000000" pitchFamily="18" charset="-79"/>
                <a:cs typeface="Plantagenet Cherokee" panose="02020000000000000000" pitchFamily="18" charset="-79"/>
              </a:rPr>
              <a:t>Recruit New Members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009E17-2FE3-B75D-2A42-47AA327E8BED}"/>
              </a:ext>
            </a:extLst>
          </p:cNvPr>
          <p:cNvSpPr txBox="1"/>
          <p:nvPr/>
        </p:nvSpPr>
        <p:spPr>
          <a:xfrm>
            <a:off x="1036320" y="463296"/>
            <a:ext cx="59917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HAVE 2 CHOICES</a:t>
            </a:r>
          </a:p>
        </p:txBody>
      </p:sp>
    </p:spTree>
    <p:extLst>
      <p:ext uri="{BB962C8B-B14F-4D97-AF65-F5344CB8AC3E}">
        <p14:creationId xmlns:p14="http://schemas.microsoft.com/office/powerpoint/2010/main" val="132156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3E4D1-DF1D-3A70-FFB8-E2A8644FA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631" y="313267"/>
            <a:ext cx="9038897" cy="118872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 You Start A New Council?</a:t>
            </a:r>
            <a:b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 We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20C6A-9FE5-484D-2F8E-FD8251A46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5" y="2114128"/>
            <a:ext cx="11303677" cy="4430605"/>
          </a:xfrm>
        </p:spPr>
        <p:txBody>
          <a:bodyPr>
            <a:normAutofit fontScale="77500" lnSpcReduction="20000"/>
          </a:bodyPr>
          <a:lstStyle/>
          <a:p>
            <a:r>
              <a:rPr lang="en-U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Locate a Council Opportunity.</a:t>
            </a:r>
          </a:p>
          <a:p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there a New Pastor in One of The Parishes in your District that would Like a Council? </a:t>
            </a:r>
          </a:p>
          <a:p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Out What You Can About The Parish.</a:t>
            </a:r>
          </a:p>
          <a:p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Attend a Mass or Two, to Get Familiar With The Parish.</a:t>
            </a:r>
          </a:p>
          <a:p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Make Any Contacts Within The Parish? (Ushers, Lecturers, Or From Other Parish Activities)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18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558E1-1992-F0F4-49FE-948389D3D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02" y="854526"/>
            <a:ext cx="10571998" cy="97045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A RELATIONSHIP WITH THE PASTOR &amp; OTHER RELIGIOUS PARISHIONERS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C272B-ED7F-58FD-FFB5-4AF673FE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349287"/>
            <a:ext cx="10554574" cy="4302081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/>
              <a:t>An email of introduction is a good start but the District Deputy must personally visit with the pastor.</a:t>
            </a:r>
          </a:p>
          <a:p>
            <a:r>
              <a:rPr lang="en-US" sz="4000" dirty="0"/>
              <a:t>This first meeting is crucial with the DD explaining the Order and the benefits of having a Knights of Columbus council in his parish. </a:t>
            </a:r>
            <a:r>
              <a:rPr lang="en-US" sz="4000" dirty="0">
                <a:solidFill>
                  <a:srgbClr val="FFFF00"/>
                </a:solidFill>
              </a:rPr>
              <a:t>(SHARE YOUR WHY)</a:t>
            </a:r>
          </a:p>
          <a:p>
            <a:r>
              <a:rPr lang="en-US" sz="4000" dirty="0"/>
              <a:t>Schedule after mass membership drives with Pulpit and Bulletin Announcements.</a:t>
            </a:r>
          </a:p>
          <a:p>
            <a:r>
              <a:rPr lang="en-US" sz="4000" dirty="0"/>
              <a:t>Establish a “Potential” Knights List from Father.</a:t>
            </a:r>
          </a:p>
          <a:p>
            <a:r>
              <a:rPr lang="en-US" sz="4000" dirty="0"/>
              <a:t>Schedule additional meetings.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45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9B0BD-A24E-A4AB-2DA6-B5366200C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Algerian" pitchFamily="82" charset="77"/>
              </a:rPr>
              <a:t>THIS IS NOT A ONE PERSON JOB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DF27-A302-FB9C-37E6-78346D88D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A TEAM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INVITE STRONG MEMBERS FROM YOUR COUNCILS, DISTRICTS &amp; CONFERENCES TO JOIN YOUR MEMBERSHIP TEAM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 GRAND KNIGHTS &amp; FORMER DD’s ARE FANTASTIC CHOICES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A CEREMONIALS TEAM –                                              Who Do You Know That Are Really Good Speakers?</a:t>
            </a:r>
          </a:p>
        </p:txBody>
      </p:sp>
    </p:spTree>
    <p:extLst>
      <p:ext uri="{BB962C8B-B14F-4D97-AF65-F5344CB8AC3E}">
        <p14:creationId xmlns:p14="http://schemas.microsoft.com/office/powerpoint/2010/main" val="243639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A9508-113E-7996-CA31-0ED091AB1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FFF00"/>
                </a:solidFill>
              </a:rPr>
              <a:t>BEGIN 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60964-F725-85B2-1D81-0ED633449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22353"/>
          </a:xfrm>
        </p:spPr>
        <p:txBody>
          <a:bodyPr>
            <a:normAutofit fontScale="85000" lnSpcReduction="10000"/>
          </a:bodyPr>
          <a:lstStyle/>
          <a:p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r>
              <a:rPr lang="en-US" sz="2900" dirty="0"/>
              <a:t>Report A Notice of Institution Form # 136</a:t>
            </a:r>
          </a:p>
          <a:p>
            <a:r>
              <a:rPr lang="en-US" sz="2900" dirty="0"/>
              <a:t>30 members needed</a:t>
            </a:r>
          </a:p>
          <a:p>
            <a:r>
              <a:rPr lang="en-US" sz="2900" dirty="0"/>
              <a:t>A Council number will be issued</a:t>
            </a:r>
          </a:p>
          <a:p>
            <a:r>
              <a:rPr lang="en-US" sz="2900" dirty="0"/>
              <a:t>A Council Outfit Kit will be sent to the DD or Membership Leader</a:t>
            </a:r>
          </a:p>
          <a:p>
            <a:r>
              <a:rPr lang="en-US" sz="2900" dirty="0"/>
              <a:t>Organize A Recruitment Drive Date &amp; Full Schedule In Advance</a:t>
            </a:r>
          </a:p>
          <a:p>
            <a:r>
              <a:rPr lang="en-US" sz="2900" dirty="0"/>
              <a:t>Set A Ceremonials Date</a:t>
            </a:r>
          </a:p>
          <a:p>
            <a:r>
              <a:rPr lang="en-US" sz="2900" dirty="0"/>
              <a:t>Invite The Nearest Insurance Agent</a:t>
            </a:r>
          </a:p>
          <a:p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54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D9676-B779-F2D6-8D6A-7FAC5B2E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STEPS: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4239F-C6D7-CB23-BA60-F16FCDCA7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" y="2374687"/>
            <a:ext cx="11565467" cy="4567980"/>
          </a:xfrm>
        </p:spPr>
        <p:txBody>
          <a:bodyPr>
            <a:noAutofit/>
          </a:bodyPr>
          <a:lstStyle/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Invite New Knights To An Organizational Meeting.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Bring The New District Deputy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Invite Your Conference Officers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It Interesting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Council Officers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 Training Seminar – (There Are People Awaiting Your Call)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Invite These New Members To Other Council Events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61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4B50-6C5B-75E8-D4FB-3A48EE6F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FOR A CHARTER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6F3D16-A6EE-5298-C5A8-35D58BBEB169}"/>
              </a:ext>
            </a:extLst>
          </p:cNvPr>
          <p:cNvSpPr txBox="1"/>
          <p:nvPr/>
        </p:nvSpPr>
        <p:spPr>
          <a:xfrm>
            <a:off x="360430" y="2184505"/>
            <a:ext cx="112166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Within 90 days of the issuance of a Council number the Charter Application Form 137 must be submitted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Charter members are only new members who signed applications or members that transferred their membership into the new Council on or before the date of institution.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Council is to be named after an individual, the District Deputy includes a short biography, along with the date of death, since the laws of the Order provide that no council can be named after a living person.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District Deputy does not designate a council name on the application, the Charter will reflect the City in which the Council was established.</a:t>
            </a:r>
          </a:p>
        </p:txBody>
      </p:sp>
    </p:spTree>
    <p:extLst>
      <p:ext uri="{BB962C8B-B14F-4D97-AF65-F5344CB8AC3E}">
        <p14:creationId xmlns:p14="http://schemas.microsoft.com/office/powerpoint/2010/main" val="1429702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D70E7-CC2E-F95A-E533-4783DB5B0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THE CHARTER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0C807-37B5-BC60-C3F5-8FCBCB36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514895"/>
            <a:ext cx="10554574" cy="416632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Upon receipt of the Charter, it is up to the District Deputy to make a Formal Presentation of the charter to the grand knight on behalf of The Supreme Knight and the Board of Directors. The Charter gives evidence of the right to exist as a Council and Authority to confer membership in accordance with the Charter, Constitution and Laws of the Order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HINT:  You Should Invite Our Worthy State Deputy &amp; His Officers To The Event,,, As Well As Your Conference Team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MAKE IT A CELEBRATION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498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6E206-A9C6-F114-8232-FC699E900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MOST IMPORTANT 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811D0-D935-D0F8-AFCC-CA470DFBE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344207"/>
            <a:ext cx="10554574" cy="4066605"/>
          </a:xfrm>
        </p:spPr>
        <p:txBody>
          <a:bodyPr>
            <a:normAutofit/>
          </a:bodyPr>
          <a:lstStyle/>
          <a:p>
            <a:r>
              <a:rPr lang="en-US" sz="3600" b="1" dirty="0"/>
              <a:t>FOLLOW UP</a:t>
            </a:r>
          </a:p>
          <a:p>
            <a:r>
              <a:rPr lang="en-US" sz="3600" b="1" dirty="0"/>
              <a:t>This New Council Needs Mentors – It Will Not Survive Without Continued Support </a:t>
            </a:r>
          </a:p>
          <a:p>
            <a:r>
              <a:rPr lang="en-US" sz="3600" b="1" dirty="0"/>
              <a:t>Call Upon You Board of DD’s, Conferences &amp; State Team</a:t>
            </a:r>
          </a:p>
          <a:p>
            <a:r>
              <a:rPr lang="en-US" sz="3600" b="1" dirty="0"/>
              <a:t>We Can Not Just Walk Away – It Will Fail</a:t>
            </a:r>
          </a:p>
        </p:txBody>
      </p:sp>
    </p:spTree>
    <p:extLst>
      <p:ext uri="{BB962C8B-B14F-4D97-AF65-F5344CB8AC3E}">
        <p14:creationId xmlns:p14="http://schemas.microsoft.com/office/powerpoint/2010/main" val="3480091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0D2C2-4907-3926-6354-995B5EDA0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536" y="1795945"/>
            <a:ext cx="10572000" cy="2776055"/>
          </a:xfrm>
        </p:spPr>
        <p:txBody>
          <a:bodyPr/>
          <a:lstStyle/>
          <a:p>
            <a:r>
              <a:rPr lang="en-US" sz="3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4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COMMITMENT IS VERY IMPORTANT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BTW:  DD’s Need To -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Reach Out To Other Knights In the Local Area That Can Express How The K of C Has Improved Their Lives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Examples To Consider:  PGK’s, FDD’s, Conference Officers &amp; State Officers, Local Program Appointees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54EC0-D7AE-CEAE-0D82-3A6BECE15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95672"/>
            <a:ext cx="12106656" cy="43497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lgerian" pitchFamily="82" charset="77"/>
                <a:cs typeface="ADLaM Display" panose="020F0502020204030204" pitchFamily="34" charset="0"/>
              </a:rPr>
              <a:t>MAKE IT A TEAM EFFORT  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lgerian" pitchFamily="82" charset="77"/>
                <a:cs typeface="ADLaM Display" panose="020F0502020204030204" pitchFamily="34" charset="0"/>
              </a:rPr>
              <a:t>THE FEELING OF SUCCESS IS VERY CONTAGIOUS</a:t>
            </a:r>
          </a:p>
        </p:txBody>
      </p:sp>
    </p:spTree>
    <p:extLst>
      <p:ext uri="{BB962C8B-B14F-4D97-AF65-F5344CB8AC3E}">
        <p14:creationId xmlns:p14="http://schemas.microsoft.com/office/powerpoint/2010/main" val="2786475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8C51-96B7-1FB2-3837-BC564B99F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313076"/>
            <a:ext cx="11704320" cy="970450"/>
          </a:xfrm>
        </p:spPr>
        <p:txBody>
          <a:bodyPr/>
          <a:lstStyle/>
          <a:p>
            <a:r>
              <a:rPr lang="en-US" sz="3600" dirty="0"/>
              <a:t>REMEMBER WHAT BRINGS YOU HERE TO VILLA ROMA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32373C-BAE3-4A96-E4F7-0B4FBF93E957}"/>
              </a:ext>
            </a:extLst>
          </p:cNvPr>
          <p:cNvSpPr txBox="1"/>
          <p:nvPr/>
        </p:nvSpPr>
        <p:spPr>
          <a:xfrm>
            <a:off x="353568" y="2102104"/>
            <a:ext cx="1148486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lgerian" pitchFamily="82" charset="77"/>
              </a:rPr>
              <a:t>PERSEVERANCE CONQUERS ALL!!!</a:t>
            </a:r>
          </a:p>
          <a:p>
            <a:pPr algn="ctr"/>
            <a:endParaRPr lang="en-US" sz="2000" b="1" dirty="0"/>
          </a:p>
          <a:p>
            <a:pPr algn="ctr"/>
            <a:r>
              <a:rPr lang="en-US" sz="3200" b="1" dirty="0"/>
              <a:t>“Set Up Your Plan Carefully &amp; Follow It Through”</a:t>
            </a: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Remain Positive ~  </a:t>
            </a:r>
          </a:p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However,,, Not Every Recruiting Drive Will Prove Successful.</a:t>
            </a:r>
          </a:p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BUT,,, “DO NOT QUIT”</a:t>
            </a:r>
          </a:p>
          <a:p>
            <a:pPr algn="ctr"/>
            <a:endParaRPr lang="en-US" sz="2000" dirty="0"/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“THE BEST WAY TO GET STARTED IS TO 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QUIT TALKING AND START DOING” - </a:t>
            </a:r>
            <a:r>
              <a:rPr lang="en-US" sz="3200" b="1" dirty="0">
                <a:solidFill>
                  <a:srgbClr val="FFFF00"/>
                </a:solidFill>
                <a:latin typeface="Lucida Handwriting" panose="03010101010101010101" pitchFamily="66" charset="77"/>
              </a:rPr>
              <a:t>Walt Disney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14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908</TotalTime>
  <Words>763</Words>
  <Application>Microsoft Macintosh PowerPoint</Application>
  <PresentationFormat>Widescreen</PresentationFormat>
  <Paragraphs>77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Algerian</vt:lpstr>
      <vt:lpstr>Aptos</vt:lpstr>
      <vt:lpstr>Arial</vt:lpstr>
      <vt:lpstr>Century Gothic</vt:lpstr>
      <vt:lpstr>Lucida Handwriting</vt:lpstr>
      <vt:lpstr>Plantagenet Cherokee</vt:lpstr>
      <vt:lpstr>Times New Roman</vt:lpstr>
      <vt:lpstr>Wingdings 2</vt:lpstr>
      <vt:lpstr>Quotable</vt:lpstr>
      <vt:lpstr>NEW COUNCIL DEVELOPMENT</vt:lpstr>
      <vt:lpstr>WHY?</vt:lpstr>
      <vt:lpstr>Keep Our Order Strong For Years To Come</vt:lpstr>
      <vt:lpstr>How Do You Start A New Council? Where Do We Begin?</vt:lpstr>
      <vt:lpstr>DEVELOP A RELATIONSHIP WITH THE PASTOR &amp; OTHER RELIGIOUS PARISHIONERS</vt:lpstr>
      <vt:lpstr>THIS IS NOT A ONE PERSON JOB</vt:lpstr>
      <vt:lpstr>BEGIN THE PROCESS</vt:lpstr>
      <vt:lpstr>NEXT STEPS:</vt:lpstr>
      <vt:lpstr>APPLICATION FOR A CHARTER</vt:lpstr>
      <vt:lpstr>PRESENTATION OF THE CHARTER</vt:lpstr>
      <vt:lpstr>THE MOST IMPORTANT THING</vt:lpstr>
      <vt:lpstr>       COMMITMENT IS VERY IMPORTANT  BTW:  DD’s Need To -  - Reach Out To Other Knights In the Local Area That Can Express How The K of C Has Improved Their Lives - Examples To Consider:  PGK’s, FDD’s, Conference Officers &amp; State Officers, Local Program Appointees</vt:lpstr>
      <vt:lpstr>REMEMBER WHAT BRINGS YOU HERE TO VILLA ROMA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Tony Vesco</dc:creator>
  <cp:lastModifiedBy>Tony Vesco</cp:lastModifiedBy>
  <cp:revision>19</cp:revision>
  <dcterms:created xsi:type="dcterms:W3CDTF">2025-07-10T02:20:34Z</dcterms:created>
  <dcterms:modified xsi:type="dcterms:W3CDTF">2025-07-10T17:28:59Z</dcterms:modified>
</cp:coreProperties>
</file>